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4" r:id="rId4"/>
    <p:sldId id="257" r:id="rId5"/>
    <p:sldId id="262" r:id="rId6"/>
    <p:sldId id="263" r:id="rId7"/>
    <p:sldId id="258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5" name="Undertit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1" name="Plassholder for dato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lassholder for tit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1" name="Plassholder f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7" name="Plassholder for dato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B5CF7F9-CC2C-4959-B372-DE4C7CACE865}" type="datetimeFigureOut">
              <a:rPr lang="nb-NO" smtClean="0"/>
              <a:t>26.05.2014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965141-53F3-4E41-8DCB-8CCB7E859D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059832" y="533400"/>
            <a:ext cx="5412436" cy="2868168"/>
          </a:xfrm>
        </p:spPr>
        <p:txBody>
          <a:bodyPr/>
          <a:lstStyle/>
          <a:p>
            <a:pPr algn="l"/>
            <a:r>
              <a:rPr lang="nb-NO" dirty="0" smtClean="0"/>
              <a:t>IMC</a:t>
            </a:r>
            <a:r>
              <a:rPr lang="pl-PL" dirty="0" smtClean="0"/>
              <a:t>:</a:t>
            </a:r>
            <a:r>
              <a:rPr lang="nb-NO" dirty="0" smtClean="0"/>
              <a:t> </a:t>
            </a:r>
            <a:r>
              <a:rPr lang="pl-PL" dirty="0" smtClean="0"/>
              <a:t>PIĘĆ MUZYCZNYCH </a:t>
            </a:r>
            <a:r>
              <a:rPr lang="pl-PL" smtClean="0"/>
              <a:t>PRAW CZŁOWIEKA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Einar Solbu</a:t>
            </a:r>
          </a:p>
        </p:txBody>
      </p:sp>
    </p:spTree>
    <p:extLst>
      <p:ext uri="{BB962C8B-B14F-4D97-AF65-F5344CB8AC3E}">
        <p14:creationId xmlns:p14="http://schemas.microsoft.com/office/powerpoint/2010/main" val="273020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KORZYŚCI Z PIĘCIU PRAW IMC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Muzyczne prawa człowieka są osadzone w konwencjach międzynarodowych;</a:t>
            </a:r>
            <a:endParaRPr lang="nb-NO" dirty="0" smtClean="0"/>
          </a:p>
          <a:p>
            <a:r>
              <a:rPr lang="pl-PL" dirty="0" smtClean="0"/>
              <a:t>są łatwe do przyjęcia jako wspólny, uniwersalny cel; </a:t>
            </a:r>
          </a:p>
          <a:p>
            <a:r>
              <a:rPr lang="pl-PL" dirty="0" smtClean="0"/>
              <a:t>są przydatne przy dochodzeniu praw na szczeblu lokalnym, państwowych i międzynarodowym.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080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LISTA MUZYCZNYCH PRAW CZŁOWIEKA </a:t>
            </a:r>
            <a:br>
              <a:rPr lang="pl-PL" dirty="0" smtClean="0"/>
            </a:br>
            <a:r>
              <a:rPr lang="pl-PL" dirty="0" smtClean="0"/>
              <a:t>sformułowanych przez </a:t>
            </a:r>
            <a:r>
              <a:rPr lang="pl-PL" dirty="0" err="1" smtClean="0"/>
              <a:t>imc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Prawa </a:t>
            </a:r>
            <a:r>
              <a:rPr lang="pl-PL" i="1" dirty="0" smtClean="0"/>
              <a:t>wszystkich dzieci </a:t>
            </a:r>
            <a:r>
              <a:rPr lang="pl-PL" i="1" dirty="0" smtClean="0"/>
              <a:t>i dorosłych:</a:t>
            </a:r>
            <a:endParaRPr lang="en-US" dirty="0"/>
          </a:p>
          <a:p>
            <a:r>
              <a:rPr lang="pl-PL" dirty="0" smtClean="0"/>
              <a:t>do swobodnego wyrażania siebie poprzez muzykę; </a:t>
            </a:r>
            <a:endParaRPr lang="en-US" dirty="0" smtClean="0"/>
          </a:p>
          <a:p>
            <a:r>
              <a:rPr lang="pl-PL" dirty="0" smtClean="0"/>
              <a:t>do nauki języków muzyki i zdobywania umiejętności muzycznych;</a:t>
            </a:r>
            <a:endParaRPr lang="en-US" dirty="0" smtClean="0"/>
          </a:p>
          <a:p>
            <a:r>
              <a:rPr lang="pl-PL" dirty="0" smtClean="0"/>
              <a:t>do dostępu do muzyki poprzez aktywne uczestnictwo, słuchanie, twórczość i przekaz informacji. </a:t>
            </a:r>
          </a:p>
          <a:p>
            <a:pPr marL="0" indent="0">
              <a:buNone/>
            </a:pPr>
            <a:r>
              <a:rPr lang="pl-PL" i="1" dirty="0" smtClean="0"/>
              <a:t>Prawa wszystkich artystów-muzyków:</a:t>
            </a:r>
            <a:endParaRPr lang="en-US" dirty="0"/>
          </a:p>
          <a:p>
            <a:r>
              <a:rPr lang="pl-PL" dirty="0" smtClean="0"/>
              <a:t>do rozwoju artystycznego i komunikacji za pośrednictwem wszelkich mediów, a także dostępu do odpowiednich usług i udogodnień;</a:t>
            </a:r>
            <a:endParaRPr lang="en-US" dirty="0"/>
          </a:p>
          <a:p>
            <a:r>
              <a:rPr lang="pl-PL" dirty="0" smtClean="0"/>
              <a:t>do właściwego uznania ich osobistego wkładu i do sprawiedliwego wynagrodzenia za wykonaną pracę.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61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I KONTEKST IDEOWY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Dokumenty</a:t>
            </a:r>
            <a:r>
              <a:rPr lang="nb-NO" dirty="0" smtClean="0"/>
              <a:t>:</a:t>
            </a:r>
          </a:p>
          <a:p>
            <a:pPr lvl="1"/>
            <a:r>
              <a:rPr lang="nb-NO" dirty="0"/>
              <a:t>Powszechna deklaracja praw </a:t>
            </a:r>
            <a:r>
              <a:rPr lang="nb-NO" dirty="0" smtClean="0"/>
              <a:t>człowieka</a:t>
            </a:r>
            <a:endParaRPr lang="pl-PL" dirty="0" smtClean="0"/>
          </a:p>
          <a:p>
            <a:pPr lvl="1"/>
            <a:r>
              <a:rPr lang="pl-PL" dirty="0"/>
              <a:t>Konwencja o prawach </a:t>
            </a:r>
            <a:r>
              <a:rPr lang="pl-PL" dirty="0" smtClean="0"/>
              <a:t>dziecka</a:t>
            </a:r>
            <a:endParaRPr lang="nb-NO" dirty="0" smtClean="0"/>
          </a:p>
          <a:p>
            <a:r>
              <a:rPr lang="pl-PL" dirty="0" smtClean="0"/>
              <a:t>Inspirujemy się</a:t>
            </a:r>
            <a:r>
              <a:rPr lang="nb-NO" dirty="0" smtClean="0"/>
              <a:t>:</a:t>
            </a:r>
          </a:p>
          <a:p>
            <a:pPr lvl="1"/>
            <a:r>
              <a:rPr lang="pl-PL" dirty="0" smtClean="0"/>
              <a:t>Deklaracją ideową </a:t>
            </a:r>
            <a:r>
              <a:rPr lang="pl-PL" dirty="0"/>
              <a:t>Międzynarodowego P.E.N</a:t>
            </a:r>
            <a:r>
              <a:rPr lang="pl-PL" dirty="0" smtClean="0"/>
              <a:t>. Clubu, zwaną </a:t>
            </a:r>
            <a:r>
              <a:rPr lang="pl-PL" dirty="0"/>
              <a:t>Kartą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003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DEKLARACJA PRAW CZŁOWIEKA </a:t>
            </a:r>
            <a:r>
              <a:rPr lang="nb-NO" dirty="0" smtClean="0"/>
              <a:t>– ART</a:t>
            </a:r>
            <a:r>
              <a:rPr lang="pl-PL" dirty="0" smtClean="0"/>
              <a:t>.</a:t>
            </a:r>
            <a:r>
              <a:rPr lang="nb-NO" dirty="0" smtClean="0"/>
              <a:t> 22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Każdy </a:t>
            </a:r>
            <a:r>
              <a:rPr lang="pl-PL" dirty="0"/>
              <a:t>człowiek ma </a:t>
            </a:r>
            <a:r>
              <a:rPr lang="pl-PL" dirty="0" smtClean="0"/>
              <a:t>[…] prawo </a:t>
            </a:r>
            <a:r>
              <a:rPr lang="pl-PL" dirty="0"/>
              <a:t>do urzeczywistniania </a:t>
            </a:r>
            <a:r>
              <a:rPr lang="pl-PL" dirty="0" smtClean="0"/>
              <a:t>[…] swych </a:t>
            </a:r>
            <a:r>
              <a:rPr lang="pl-PL" dirty="0"/>
              <a:t>praw gospodarczych, społecznych i kulturalnych, niezbędnych dla jego godności i swobodnego rozwoju jego osobowości.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57873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DEKLARACJA PRAW </a:t>
            </a:r>
            <a:r>
              <a:rPr lang="pl-PL" dirty="0" smtClean="0"/>
              <a:t>CZŁOWIEKA </a:t>
            </a:r>
            <a:r>
              <a:rPr lang="nb-NO" dirty="0" smtClean="0"/>
              <a:t>– ART</a:t>
            </a:r>
            <a:r>
              <a:rPr lang="pl-PL" dirty="0" smtClean="0"/>
              <a:t>.</a:t>
            </a:r>
            <a:r>
              <a:rPr lang="nb-NO" dirty="0" smtClean="0"/>
              <a:t> 27</a:t>
            </a:r>
            <a:r>
              <a:rPr lang="pl-PL" dirty="0" smtClean="0"/>
              <a:t> PKT 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Każdy </a:t>
            </a:r>
            <a:r>
              <a:rPr lang="pl-PL" dirty="0"/>
              <a:t>człowiek ma prawo do swobodnego uczestniczenia w życiu kulturalnym społeczeństwa, do korzystania ze </a:t>
            </a:r>
            <a:r>
              <a:rPr lang="pl-PL" dirty="0" smtClean="0"/>
              <a:t>sztuki […].</a:t>
            </a:r>
            <a:endParaRPr lang="pl-PL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795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DEKLARACJA PRAW CZŁOWIEKA </a:t>
            </a:r>
            <a:r>
              <a:rPr lang="nb-NO" dirty="0"/>
              <a:t>– </a:t>
            </a:r>
            <a:r>
              <a:rPr lang="nb-NO" dirty="0" smtClean="0"/>
              <a:t>ART</a:t>
            </a:r>
            <a:r>
              <a:rPr lang="pl-PL" dirty="0" smtClean="0"/>
              <a:t>.</a:t>
            </a:r>
            <a:r>
              <a:rPr lang="nb-NO" dirty="0" smtClean="0"/>
              <a:t> 23</a:t>
            </a:r>
            <a:r>
              <a:rPr lang="pl-PL" dirty="0" smtClean="0"/>
              <a:t> PKT 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Każdy </a:t>
            </a:r>
            <a:r>
              <a:rPr lang="pl-PL" dirty="0"/>
              <a:t>pracujący ma prawo do odpowiedniego i zadowalającego wynagrodzenia, zapewniającego jemu i jego rodzinie egzystencję odpowiadającą godności ludzkiej i uzupełnianego w razie potrzeby innymi środkami pomocy społecznej.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39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1149" y="26064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KONWENCJA O PRAWACH DZIECKA </a:t>
            </a:r>
            <a:r>
              <a:rPr lang="nb-NO" dirty="0" smtClean="0"/>
              <a:t>– ART</a:t>
            </a:r>
            <a:r>
              <a:rPr lang="pl-PL" dirty="0" smtClean="0"/>
              <a:t>.</a:t>
            </a:r>
            <a:r>
              <a:rPr lang="nb-NO" dirty="0" smtClean="0"/>
              <a:t> 29</a:t>
            </a:r>
            <a:r>
              <a:rPr lang="pl-PL" dirty="0" smtClean="0"/>
              <a:t> PKT 1A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[…] nauka </a:t>
            </a:r>
            <a:r>
              <a:rPr lang="pl-PL" dirty="0"/>
              <a:t>dziecka będzie ukierunkowana na:</a:t>
            </a:r>
          </a:p>
          <a:p>
            <a:pPr marL="0" indent="0">
              <a:buNone/>
            </a:pPr>
            <a:r>
              <a:rPr lang="pl-PL" dirty="0"/>
              <a:t>a) rozwijanie w jak najpełniejszym zakresie osobowości, talentów oraz </a:t>
            </a:r>
            <a:r>
              <a:rPr lang="pl-PL" dirty="0" smtClean="0"/>
              <a:t>zdolności umysłowych </a:t>
            </a:r>
            <a:r>
              <a:rPr lang="pl-PL" dirty="0"/>
              <a:t>i fizycznych </a:t>
            </a:r>
            <a:r>
              <a:rPr lang="pl-PL" dirty="0" smtClean="0"/>
              <a:t>dziecka.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92608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KONWENCJA O PRAWACH DZIECKA </a:t>
            </a:r>
            <a:r>
              <a:rPr lang="nb-NO" dirty="0" smtClean="0"/>
              <a:t>– ART</a:t>
            </a:r>
            <a:r>
              <a:rPr lang="pl-PL" dirty="0" smtClean="0"/>
              <a:t>.</a:t>
            </a:r>
            <a:r>
              <a:rPr lang="nb-NO" dirty="0" smtClean="0"/>
              <a:t> 31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Państwa-Strony </a:t>
            </a:r>
            <a:r>
              <a:rPr lang="pl-PL" dirty="0"/>
              <a:t>uznają prawo dziecka do </a:t>
            </a:r>
            <a:r>
              <a:rPr lang="pl-PL" dirty="0" smtClean="0"/>
              <a:t>[…] nieskrępowanego </a:t>
            </a:r>
            <a:r>
              <a:rPr lang="pl-PL" dirty="0"/>
              <a:t>uczestniczenia w życiu kulturalnym i artystycznym.</a:t>
            </a:r>
          </a:p>
          <a:p>
            <a:r>
              <a:rPr lang="pl-PL" dirty="0" smtClean="0"/>
              <a:t>Państwa-Strony </a:t>
            </a:r>
            <a:r>
              <a:rPr lang="pl-PL" dirty="0"/>
              <a:t>będą przestrzegały oraz popierały prawo dziecka do </a:t>
            </a:r>
            <a:r>
              <a:rPr lang="pl-PL" dirty="0" smtClean="0"/>
              <a:t>wszechstronnego uczestnictwa </a:t>
            </a:r>
            <a:r>
              <a:rPr lang="pl-PL" dirty="0"/>
              <a:t>w życiu kulturalnym i artystycznym oraz będą sprzyjały </a:t>
            </a:r>
            <a:r>
              <a:rPr lang="pl-PL" dirty="0" smtClean="0"/>
              <a:t>tworzeniu właściwych </a:t>
            </a:r>
            <a:r>
              <a:rPr lang="pl-PL" dirty="0"/>
              <a:t>i równych sposobności dla działalności kulturalnej, </a:t>
            </a:r>
            <a:r>
              <a:rPr lang="pl-PL" dirty="0" smtClean="0"/>
              <a:t>artystycznej, rekreacyjnej </a:t>
            </a:r>
            <a:r>
              <a:rPr lang="pl-PL" dirty="0"/>
              <a:t>oraz w zakresie wykorzystania czasu wolnego.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9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KARTA MIĘDZYNARODOWEGO </a:t>
            </a:r>
            <a:br>
              <a:rPr lang="pl-PL" dirty="0" smtClean="0"/>
            </a:br>
            <a:r>
              <a:rPr lang="pl-PL" dirty="0" smtClean="0"/>
              <a:t>P.E.N. CLUBU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 </a:t>
            </a:r>
            <a:r>
              <a:rPr lang="pl-PL" dirty="0"/>
              <a:t>żadnych okolicznościach, a zwłaszcza podczas wojny, dziełom sztuki i bibliotekom — spuściźnie całej ludzkości — nie powinna zagrażać zaciekłość narodowa czy </a:t>
            </a:r>
            <a:r>
              <a:rPr lang="pl-PL" dirty="0" smtClean="0"/>
              <a:t>polityczna </a:t>
            </a:r>
            <a:r>
              <a:rPr lang="en-US" dirty="0"/>
              <a:t>(2)</a:t>
            </a:r>
            <a:r>
              <a:rPr lang="pl-PL" dirty="0" smtClean="0"/>
              <a:t>.</a:t>
            </a:r>
            <a:endParaRPr lang="en-US" dirty="0" smtClean="0"/>
          </a:p>
          <a:p>
            <a:r>
              <a:rPr lang="pl-PL" dirty="0"/>
              <a:t>PEN Club opowiada się za zasadą nieskrępowanego przekazu </a:t>
            </a:r>
            <a:r>
              <a:rPr lang="pl-PL" dirty="0" smtClean="0"/>
              <a:t>myśli…</a:t>
            </a:r>
            <a:r>
              <a:rPr lang="en-US" dirty="0" smtClean="0"/>
              <a:t>(4)</a:t>
            </a:r>
            <a:r>
              <a:rPr lang="pl-PL" dirty="0" smtClean="0"/>
              <a:t>.</a:t>
            </a:r>
            <a:endParaRPr lang="en-US" dirty="0" smtClean="0"/>
          </a:p>
          <a:p>
            <a:r>
              <a:rPr lang="en-US" dirty="0" smtClean="0"/>
              <a:t>… </a:t>
            </a:r>
            <a:r>
              <a:rPr lang="pl-PL" dirty="0"/>
              <a:t>a jego członkowie zobowiązują się </a:t>
            </a:r>
            <a:r>
              <a:rPr lang="pl-PL" dirty="0" smtClean="0"/>
              <a:t>[…] występować </a:t>
            </a:r>
            <a:r>
              <a:rPr lang="pl-PL" dirty="0"/>
              <a:t>przeciwko wszelkim fenomenom tłumienia wolności </a:t>
            </a:r>
            <a:r>
              <a:rPr lang="pl-PL" dirty="0" smtClean="0"/>
              <a:t>słowa</a:t>
            </a:r>
            <a:r>
              <a:rPr lang="pl-PL" dirty="0"/>
              <a:t> </a:t>
            </a:r>
            <a:r>
              <a:rPr lang="en-US" dirty="0" smtClean="0"/>
              <a:t>(4)</a:t>
            </a:r>
            <a:r>
              <a:rPr lang="pl-PL" dirty="0" smtClean="0"/>
              <a:t>.</a:t>
            </a:r>
            <a:r>
              <a:rPr lang="en-US" dirty="0" smtClean="0"/>
              <a:t> 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4700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llmåne">
  <a:themeElements>
    <a:clrScheme name="Fullmåne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ullmåne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ullmåne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413</TotalTime>
  <Words>402</Words>
  <Application>Microsoft Office PowerPoint</Application>
  <PresentationFormat>Pokaz na ekranie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Trebuchet MS</vt:lpstr>
      <vt:lpstr>Wingdings</vt:lpstr>
      <vt:lpstr>Wingdings 2</vt:lpstr>
      <vt:lpstr>Fullmåne</vt:lpstr>
      <vt:lpstr>IMC: PIĘĆ MUZYCZNYCH PRAW CZŁOWIEKA</vt:lpstr>
      <vt:lpstr>LISTA MUZYCZNYCH PRAW CZŁOWIEKA  sformułowanych przez imc:</vt:lpstr>
      <vt:lpstr>ŹRÓDŁA I KONTEKST IDEOWY</vt:lpstr>
      <vt:lpstr>DEKLARACJA PRAW CZŁOWIEKA – ART. 22</vt:lpstr>
      <vt:lpstr>DEKLARACJA PRAW CZŁOWIEKA – ART. 27 PKT 1</vt:lpstr>
      <vt:lpstr>DEKLARACJA PRAW CZŁOWIEKA – ART. 23 PKT 3</vt:lpstr>
      <vt:lpstr>KONWENCJA O PRAWACH DZIECKA – ART. 29 PKT 1A</vt:lpstr>
      <vt:lpstr>KONWENCJA O PRAWACH DZIECKA – ART. 31</vt:lpstr>
      <vt:lpstr>KARTA MIĘDZYNARODOWEGO  P.E.N. CLUBU </vt:lpstr>
      <vt:lpstr>KORZYŚCI Z PIĘCIU PRAW IMC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MUSICAL RIGHTS</dc:title>
  <dc:creator>Bruker</dc:creator>
  <cp:lastModifiedBy>Joanna</cp:lastModifiedBy>
  <cp:revision>36</cp:revision>
  <dcterms:created xsi:type="dcterms:W3CDTF">2013-11-20T21:15:20Z</dcterms:created>
  <dcterms:modified xsi:type="dcterms:W3CDTF">2014-05-26T00:09:35Z</dcterms:modified>
</cp:coreProperties>
</file>